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40" r:id="rId4"/>
  </p:sldMasterIdLst>
  <p:sldIdLst>
    <p:sldId id="256" r:id="rId5"/>
    <p:sldId id="257" r:id="rId6"/>
    <p:sldId id="258" r:id="rId7"/>
    <p:sldId id="261" r:id="rId8"/>
    <p:sldId id="263" r:id="rId9"/>
    <p:sldId id="259" r:id="rId10"/>
    <p:sldId id="277" r:id="rId11"/>
    <p:sldId id="264" r:id="rId12"/>
    <p:sldId id="266" r:id="rId13"/>
    <p:sldId id="262" r:id="rId14"/>
    <p:sldId id="267" r:id="rId15"/>
    <p:sldId id="271" r:id="rId16"/>
    <p:sldId id="275" r:id="rId17"/>
    <p:sldId id="269" r:id="rId18"/>
    <p:sldId id="272" r:id="rId19"/>
    <p:sldId id="270" r:id="rId20"/>
    <p:sldId id="281" r:id="rId21"/>
    <p:sldId id="273" r:id="rId22"/>
    <p:sldId id="280" r:id="rId23"/>
  </p:sldIdLst>
  <p:sldSz cx="12192000" cy="6858000"/>
  <p:notesSz cx="7010400" cy="9296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ckwell" panose="02060603020205020403" pitchFamily="18" charset="0"/>
      <p:regular r:id="rId28"/>
      <p:bold r:id="rId29"/>
      <p:italic r:id="rId30"/>
      <p:boldItalic r:id="rId31"/>
    </p:embeddedFont>
    <p:embeddedFont>
      <p:font typeface="Rockwell Condensed" panose="02060603050405020104" pitchFamily="18" charset="0"/>
      <p:regular r:id="rId32"/>
      <p:bold r:id="rId33"/>
    </p:embeddedFont>
    <p:embeddedFont>
      <p:font typeface="Rockwell Extra Bold" panose="02060903040505020403" pitchFamily="18" charset="0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0AA37F-D6AE-423F-BE03-8B14819EFAA3}">
          <p14:sldIdLst>
            <p14:sldId id="256"/>
            <p14:sldId id="257"/>
            <p14:sldId id="258"/>
            <p14:sldId id="261"/>
            <p14:sldId id="263"/>
            <p14:sldId id="259"/>
            <p14:sldId id="277"/>
            <p14:sldId id="264"/>
            <p14:sldId id="266"/>
            <p14:sldId id="262"/>
            <p14:sldId id="267"/>
            <p14:sldId id="271"/>
            <p14:sldId id="275"/>
            <p14:sldId id="269"/>
            <p14:sldId id="272"/>
            <p14:sldId id="270"/>
            <p14:sldId id="281"/>
            <p14:sldId id="273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02A25D-4168-4950-BE21-7A651A1DF8F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A8CC8FA-A618-49D2-9BE1-0AF8BD4CB79E}">
      <dgm:prSet/>
      <dgm:spPr/>
      <dgm:t>
        <a:bodyPr/>
        <a:lstStyle/>
        <a:p>
          <a:r>
            <a:rPr lang="en-US"/>
            <a:t>It is important to know the area you're working in and what's involved in the scope of work.</a:t>
          </a:r>
        </a:p>
      </dgm:t>
    </dgm:pt>
    <dgm:pt modelId="{555A9E3A-FB96-44A2-91E6-56CF30AE9BFB}" type="parTrans" cxnId="{8FF1357F-8AA1-480A-8051-0BAB66A043D7}">
      <dgm:prSet/>
      <dgm:spPr/>
      <dgm:t>
        <a:bodyPr/>
        <a:lstStyle/>
        <a:p>
          <a:endParaRPr lang="en-US"/>
        </a:p>
      </dgm:t>
    </dgm:pt>
    <dgm:pt modelId="{8852E1B5-7DBD-4C1A-8572-161C19B466FE}" type="sibTrans" cxnId="{8FF1357F-8AA1-480A-8051-0BAB66A043D7}">
      <dgm:prSet/>
      <dgm:spPr/>
      <dgm:t>
        <a:bodyPr/>
        <a:lstStyle/>
        <a:p>
          <a:endParaRPr lang="en-US"/>
        </a:p>
      </dgm:t>
    </dgm:pt>
    <dgm:pt modelId="{A1A8FC0E-5891-4AF4-9497-D2E1EF84D18F}">
      <dgm:prSet/>
      <dgm:spPr/>
      <dgm:t>
        <a:bodyPr/>
        <a:lstStyle/>
        <a:p>
          <a:r>
            <a:rPr lang="en-US" dirty="0"/>
            <a:t>Typically, the engineer/agent submitting the permit really doesn’t know what's involved in performing the work. (i.e. means and methods). </a:t>
          </a:r>
        </a:p>
      </dgm:t>
    </dgm:pt>
    <dgm:pt modelId="{2D6E7FA7-7DB1-4F79-9C51-14ADC7A55729}" type="parTrans" cxnId="{E7DBBD4C-BC60-4C5C-B4D0-430B9F04537B}">
      <dgm:prSet/>
      <dgm:spPr/>
      <dgm:t>
        <a:bodyPr/>
        <a:lstStyle/>
        <a:p>
          <a:endParaRPr lang="en-US"/>
        </a:p>
      </dgm:t>
    </dgm:pt>
    <dgm:pt modelId="{0CEF0494-8C14-4901-BA31-6085941A38AE}" type="sibTrans" cxnId="{E7DBBD4C-BC60-4C5C-B4D0-430B9F04537B}">
      <dgm:prSet/>
      <dgm:spPr/>
      <dgm:t>
        <a:bodyPr/>
        <a:lstStyle/>
        <a:p>
          <a:endParaRPr lang="en-US"/>
        </a:p>
      </dgm:t>
    </dgm:pt>
    <dgm:pt modelId="{1B128CAE-BA6A-48F8-A160-A23CA072DED1}">
      <dgm:prSet/>
      <dgm:spPr/>
      <dgm:t>
        <a:bodyPr/>
        <a:lstStyle/>
        <a:p>
          <a:r>
            <a:rPr lang="en-US" dirty="0"/>
            <a:t>If TA-28 is placed on the permit as a blanket TA, field conditions may not be as simple as the TA outlines in the manual. This causes delays during construction which may require a pedestrian plan to be submitted and approved prior to start of work or force a project to night work or extensive temporary pedestrian improvements.</a:t>
          </a:r>
        </a:p>
      </dgm:t>
    </dgm:pt>
    <dgm:pt modelId="{902B3484-A9AB-4B74-9733-D41C21FE3AEE}" type="parTrans" cxnId="{AFA007E4-9CCF-4A79-B76A-3B4FED8C06E0}">
      <dgm:prSet/>
      <dgm:spPr/>
      <dgm:t>
        <a:bodyPr/>
        <a:lstStyle/>
        <a:p>
          <a:endParaRPr lang="en-US"/>
        </a:p>
      </dgm:t>
    </dgm:pt>
    <dgm:pt modelId="{51F55957-01F1-4D81-A3EF-FACAA4871FA9}" type="sibTrans" cxnId="{AFA007E4-9CCF-4A79-B76A-3B4FED8C06E0}">
      <dgm:prSet/>
      <dgm:spPr/>
      <dgm:t>
        <a:bodyPr/>
        <a:lstStyle/>
        <a:p>
          <a:endParaRPr lang="en-US"/>
        </a:p>
      </dgm:t>
    </dgm:pt>
    <dgm:pt modelId="{9DC7EA30-EFDE-44BE-9EE7-25A39E4BA50F}" type="pres">
      <dgm:prSet presAssocID="{B602A25D-4168-4950-BE21-7A651A1DF8F4}" presName="root" presStyleCnt="0">
        <dgm:presLayoutVars>
          <dgm:dir/>
          <dgm:resizeHandles val="exact"/>
        </dgm:presLayoutVars>
      </dgm:prSet>
      <dgm:spPr/>
    </dgm:pt>
    <dgm:pt modelId="{7FC36A19-6B8D-4086-B677-49E1EDB44697}" type="pres">
      <dgm:prSet presAssocID="{2A8CC8FA-A618-49D2-9BE1-0AF8BD4CB79E}" presName="compNode" presStyleCnt="0"/>
      <dgm:spPr/>
    </dgm:pt>
    <dgm:pt modelId="{C7A35164-DA95-42E6-AF17-3913FC84EC68}" type="pres">
      <dgm:prSet presAssocID="{2A8CC8FA-A618-49D2-9BE1-0AF8BD4CB79E}" presName="bgRect" presStyleLbl="bgShp" presStyleIdx="0" presStyleCnt="3"/>
      <dgm:spPr/>
    </dgm:pt>
    <dgm:pt modelId="{FAE6D9F3-47C0-4134-B5CC-8F697E8E2DEF}" type="pres">
      <dgm:prSet presAssocID="{2A8CC8FA-A618-49D2-9BE1-0AF8BD4CB79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B878BDB-8E9E-4A0E-9532-3EDB11D36ED4}" type="pres">
      <dgm:prSet presAssocID="{2A8CC8FA-A618-49D2-9BE1-0AF8BD4CB79E}" presName="spaceRect" presStyleCnt="0"/>
      <dgm:spPr/>
    </dgm:pt>
    <dgm:pt modelId="{D0E23ECF-6978-4BFB-A548-C7CB29E74676}" type="pres">
      <dgm:prSet presAssocID="{2A8CC8FA-A618-49D2-9BE1-0AF8BD4CB79E}" presName="parTx" presStyleLbl="revTx" presStyleIdx="0" presStyleCnt="3">
        <dgm:presLayoutVars>
          <dgm:chMax val="0"/>
          <dgm:chPref val="0"/>
        </dgm:presLayoutVars>
      </dgm:prSet>
      <dgm:spPr/>
    </dgm:pt>
    <dgm:pt modelId="{3E5B1572-4DF4-4E22-A1B7-868957444B4C}" type="pres">
      <dgm:prSet presAssocID="{8852E1B5-7DBD-4C1A-8572-161C19B466FE}" presName="sibTrans" presStyleCnt="0"/>
      <dgm:spPr/>
    </dgm:pt>
    <dgm:pt modelId="{02C28B40-1735-4917-A2F7-60E0F089A193}" type="pres">
      <dgm:prSet presAssocID="{A1A8FC0E-5891-4AF4-9497-D2E1EF84D18F}" presName="compNode" presStyleCnt="0"/>
      <dgm:spPr/>
    </dgm:pt>
    <dgm:pt modelId="{A3551891-BB21-43E3-8888-814ED1EE8318}" type="pres">
      <dgm:prSet presAssocID="{A1A8FC0E-5891-4AF4-9497-D2E1EF84D18F}" presName="bgRect" presStyleLbl="bgShp" presStyleIdx="1" presStyleCnt="3"/>
      <dgm:spPr/>
    </dgm:pt>
    <dgm:pt modelId="{31B6C9E7-2E2E-4362-8D92-E80BC4839A73}" type="pres">
      <dgm:prSet presAssocID="{A1A8FC0E-5891-4AF4-9497-D2E1EF84D1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E4F395D7-C646-400C-9AEA-CC6EC50F5820}" type="pres">
      <dgm:prSet presAssocID="{A1A8FC0E-5891-4AF4-9497-D2E1EF84D18F}" presName="spaceRect" presStyleCnt="0"/>
      <dgm:spPr/>
    </dgm:pt>
    <dgm:pt modelId="{143B49AA-BC84-43CE-A63D-634D6A5FEFBA}" type="pres">
      <dgm:prSet presAssocID="{A1A8FC0E-5891-4AF4-9497-D2E1EF84D18F}" presName="parTx" presStyleLbl="revTx" presStyleIdx="1" presStyleCnt="3">
        <dgm:presLayoutVars>
          <dgm:chMax val="0"/>
          <dgm:chPref val="0"/>
        </dgm:presLayoutVars>
      </dgm:prSet>
      <dgm:spPr/>
    </dgm:pt>
    <dgm:pt modelId="{D51A7242-B5E4-4A97-86C7-92DCEF51EBA6}" type="pres">
      <dgm:prSet presAssocID="{0CEF0494-8C14-4901-BA31-6085941A38AE}" presName="sibTrans" presStyleCnt="0"/>
      <dgm:spPr/>
    </dgm:pt>
    <dgm:pt modelId="{0544271F-7960-4A32-8906-AAFE5BA7F244}" type="pres">
      <dgm:prSet presAssocID="{1B128CAE-BA6A-48F8-A160-A23CA072DED1}" presName="compNode" presStyleCnt="0"/>
      <dgm:spPr/>
    </dgm:pt>
    <dgm:pt modelId="{D9755D28-B01F-4874-96D0-8673B7189177}" type="pres">
      <dgm:prSet presAssocID="{1B128CAE-BA6A-48F8-A160-A23CA072DED1}" presName="bgRect" presStyleLbl="bgShp" presStyleIdx="2" presStyleCnt="3"/>
      <dgm:spPr/>
    </dgm:pt>
    <dgm:pt modelId="{69D636CB-3B0D-4B3B-8354-8BE7CD735C0B}" type="pres">
      <dgm:prSet presAssocID="{1B128CAE-BA6A-48F8-A160-A23CA072DED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C4BDD9CD-3C26-4B67-A912-5977A9083194}" type="pres">
      <dgm:prSet presAssocID="{1B128CAE-BA6A-48F8-A160-A23CA072DED1}" presName="spaceRect" presStyleCnt="0"/>
      <dgm:spPr/>
    </dgm:pt>
    <dgm:pt modelId="{3C959879-DD60-43B9-A635-E5227C8C6CFC}" type="pres">
      <dgm:prSet presAssocID="{1B128CAE-BA6A-48F8-A160-A23CA072DED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5A2E21B-6104-4A6E-BCCA-08FFE23D16C5}" type="presOf" srcId="{1B128CAE-BA6A-48F8-A160-A23CA072DED1}" destId="{3C959879-DD60-43B9-A635-E5227C8C6CFC}" srcOrd="0" destOrd="0" presId="urn:microsoft.com/office/officeart/2018/2/layout/IconVerticalSolidList"/>
    <dgm:cxn modelId="{5958E037-1377-43D6-BCAE-F149F52E28DF}" type="presOf" srcId="{A1A8FC0E-5891-4AF4-9497-D2E1EF84D18F}" destId="{143B49AA-BC84-43CE-A63D-634D6A5FEFBA}" srcOrd="0" destOrd="0" presId="urn:microsoft.com/office/officeart/2018/2/layout/IconVerticalSolidList"/>
    <dgm:cxn modelId="{E7DBBD4C-BC60-4C5C-B4D0-430B9F04537B}" srcId="{B602A25D-4168-4950-BE21-7A651A1DF8F4}" destId="{A1A8FC0E-5891-4AF4-9497-D2E1EF84D18F}" srcOrd="1" destOrd="0" parTransId="{2D6E7FA7-7DB1-4F79-9C51-14ADC7A55729}" sibTransId="{0CEF0494-8C14-4901-BA31-6085941A38AE}"/>
    <dgm:cxn modelId="{63EF4875-C638-4102-9C71-02974C2F55C4}" type="presOf" srcId="{2A8CC8FA-A618-49D2-9BE1-0AF8BD4CB79E}" destId="{D0E23ECF-6978-4BFB-A548-C7CB29E74676}" srcOrd="0" destOrd="0" presId="urn:microsoft.com/office/officeart/2018/2/layout/IconVerticalSolidList"/>
    <dgm:cxn modelId="{8FF1357F-8AA1-480A-8051-0BAB66A043D7}" srcId="{B602A25D-4168-4950-BE21-7A651A1DF8F4}" destId="{2A8CC8FA-A618-49D2-9BE1-0AF8BD4CB79E}" srcOrd="0" destOrd="0" parTransId="{555A9E3A-FB96-44A2-91E6-56CF30AE9BFB}" sibTransId="{8852E1B5-7DBD-4C1A-8572-161C19B466FE}"/>
    <dgm:cxn modelId="{ADE261CD-22B6-4374-A0E0-E15B02A94CB1}" type="presOf" srcId="{B602A25D-4168-4950-BE21-7A651A1DF8F4}" destId="{9DC7EA30-EFDE-44BE-9EE7-25A39E4BA50F}" srcOrd="0" destOrd="0" presId="urn:microsoft.com/office/officeart/2018/2/layout/IconVerticalSolidList"/>
    <dgm:cxn modelId="{AFA007E4-9CCF-4A79-B76A-3B4FED8C06E0}" srcId="{B602A25D-4168-4950-BE21-7A651A1DF8F4}" destId="{1B128CAE-BA6A-48F8-A160-A23CA072DED1}" srcOrd="2" destOrd="0" parTransId="{902B3484-A9AB-4B74-9733-D41C21FE3AEE}" sibTransId="{51F55957-01F1-4D81-A3EF-FACAA4871FA9}"/>
    <dgm:cxn modelId="{EE7FF559-353B-4C4F-86F8-955F53E64ECA}" type="presParOf" srcId="{9DC7EA30-EFDE-44BE-9EE7-25A39E4BA50F}" destId="{7FC36A19-6B8D-4086-B677-49E1EDB44697}" srcOrd="0" destOrd="0" presId="urn:microsoft.com/office/officeart/2018/2/layout/IconVerticalSolidList"/>
    <dgm:cxn modelId="{6091AA20-62CE-41E0-843C-4C457151A95F}" type="presParOf" srcId="{7FC36A19-6B8D-4086-B677-49E1EDB44697}" destId="{C7A35164-DA95-42E6-AF17-3913FC84EC68}" srcOrd="0" destOrd="0" presId="urn:microsoft.com/office/officeart/2018/2/layout/IconVerticalSolidList"/>
    <dgm:cxn modelId="{626AEB0B-0AC2-4141-9940-2A6E9C8B4B88}" type="presParOf" srcId="{7FC36A19-6B8D-4086-B677-49E1EDB44697}" destId="{FAE6D9F3-47C0-4134-B5CC-8F697E8E2DEF}" srcOrd="1" destOrd="0" presId="urn:microsoft.com/office/officeart/2018/2/layout/IconVerticalSolidList"/>
    <dgm:cxn modelId="{14E7B873-42A8-4221-B505-EF070608320E}" type="presParOf" srcId="{7FC36A19-6B8D-4086-B677-49E1EDB44697}" destId="{2B878BDB-8E9E-4A0E-9532-3EDB11D36ED4}" srcOrd="2" destOrd="0" presId="urn:microsoft.com/office/officeart/2018/2/layout/IconVerticalSolidList"/>
    <dgm:cxn modelId="{07DEDAA3-E2E1-4EC4-9130-24FFC518D926}" type="presParOf" srcId="{7FC36A19-6B8D-4086-B677-49E1EDB44697}" destId="{D0E23ECF-6978-4BFB-A548-C7CB29E74676}" srcOrd="3" destOrd="0" presId="urn:microsoft.com/office/officeart/2018/2/layout/IconVerticalSolidList"/>
    <dgm:cxn modelId="{BF38A840-17D6-4BB5-AF36-A57D399AC1F3}" type="presParOf" srcId="{9DC7EA30-EFDE-44BE-9EE7-25A39E4BA50F}" destId="{3E5B1572-4DF4-4E22-A1B7-868957444B4C}" srcOrd="1" destOrd="0" presId="urn:microsoft.com/office/officeart/2018/2/layout/IconVerticalSolidList"/>
    <dgm:cxn modelId="{E39A0EB6-5C96-4923-A3D2-570E56676213}" type="presParOf" srcId="{9DC7EA30-EFDE-44BE-9EE7-25A39E4BA50F}" destId="{02C28B40-1735-4917-A2F7-60E0F089A193}" srcOrd="2" destOrd="0" presId="urn:microsoft.com/office/officeart/2018/2/layout/IconVerticalSolidList"/>
    <dgm:cxn modelId="{3B9B7B0E-57BA-4319-939F-DA7335FFC0ED}" type="presParOf" srcId="{02C28B40-1735-4917-A2F7-60E0F089A193}" destId="{A3551891-BB21-43E3-8888-814ED1EE8318}" srcOrd="0" destOrd="0" presId="urn:microsoft.com/office/officeart/2018/2/layout/IconVerticalSolidList"/>
    <dgm:cxn modelId="{A02A1F90-0C44-41DE-BEC1-2154FDA8257B}" type="presParOf" srcId="{02C28B40-1735-4917-A2F7-60E0F089A193}" destId="{31B6C9E7-2E2E-4362-8D92-E80BC4839A73}" srcOrd="1" destOrd="0" presId="urn:microsoft.com/office/officeart/2018/2/layout/IconVerticalSolidList"/>
    <dgm:cxn modelId="{3DD61FEC-E1EB-409D-A27E-3CABD26CC415}" type="presParOf" srcId="{02C28B40-1735-4917-A2F7-60E0F089A193}" destId="{E4F395D7-C646-400C-9AEA-CC6EC50F5820}" srcOrd="2" destOrd="0" presId="urn:microsoft.com/office/officeart/2018/2/layout/IconVerticalSolidList"/>
    <dgm:cxn modelId="{0E4206B1-09D4-46C8-9334-11F2835C9D31}" type="presParOf" srcId="{02C28B40-1735-4917-A2F7-60E0F089A193}" destId="{143B49AA-BC84-43CE-A63D-634D6A5FEFBA}" srcOrd="3" destOrd="0" presId="urn:microsoft.com/office/officeart/2018/2/layout/IconVerticalSolidList"/>
    <dgm:cxn modelId="{1CDD9046-B5C6-4669-9A56-91633AD0F51A}" type="presParOf" srcId="{9DC7EA30-EFDE-44BE-9EE7-25A39E4BA50F}" destId="{D51A7242-B5E4-4A97-86C7-92DCEF51EBA6}" srcOrd="3" destOrd="0" presId="urn:microsoft.com/office/officeart/2018/2/layout/IconVerticalSolidList"/>
    <dgm:cxn modelId="{3AA8C423-3BB3-402B-AF35-C672DA9E9C9C}" type="presParOf" srcId="{9DC7EA30-EFDE-44BE-9EE7-25A39E4BA50F}" destId="{0544271F-7960-4A32-8906-AAFE5BA7F244}" srcOrd="4" destOrd="0" presId="urn:microsoft.com/office/officeart/2018/2/layout/IconVerticalSolidList"/>
    <dgm:cxn modelId="{3F7E62B9-1931-47BB-B73A-4E113914149E}" type="presParOf" srcId="{0544271F-7960-4A32-8906-AAFE5BA7F244}" destId="{D9755D28-B01F-4874-96D0-8673B7189177}" srcOrd="0" destOrd="0" presId="urn:microsoft.com/office/officeart/2018/2/layout/IconVerticalSolidList"/>
    <dgm:cxn modelId="{EBF0FD34-D7A5-4694-A1A2-5558635A6208}" type="presParOf" srcId="{0544271F-7960-4A32-8906-AAFE5BA7F244}" destId="{69D636CB-3B0D-4B3B-8354-8BE7CD735C0B}" srcOrd="1" destOrd="0" presId="urn:microsoft.com/office/officeart/2018/2/layout/IconVerticalSolidList"/>
    <dgm:cxn modelId="{FEE5A891-8AE8-4BFE-89A2-8ACB053BDEA0}" type="presParOf" srcId="{0544271F-7960-4A32-8906-AAFE5BA7F244}" destId="{C4BDD9CD-3C26-4B67-A912-5977A9083194}" srcOrd="2" destOrd="0" presId="urn:microsoft.com/office/officeart/2018/2/layout/IconVerticalSolidList"/>
    <dgm:cxn modelId="{4AE14D00-CDB3-428F-99E7-5E26FFD52B55}" type="presParOf" srcId="{0544271F-7960-4A32-8906-AAFE5BA7F244}" destId="{3C959879-DD60-43B9-A635-E5227C8C6C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35164-DA95-42E6-AF17-3913FC84EC68}">
      <dsp:nvSpPr>
        <dsp:cNvPr id="0" name=""/>
        <dsp:cNvSpPr/>
      </dsp:nvSpPr>
      <dsp:spPr>
        <a:xfrm>
          <a:off x="0" y="3409"/>
          <a:ext cx="6572250" cy="1500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6D9F3-47C0-4134-B5CC-8F697E8E2DEF}">
      <dsp:nvSpPr>
        <dsp:cNvPr id="0" name=""/>
        <dsp:cNvSpPr/>
      </dsp:nvSpPr>
      <dsp:spPr>
        <a:xfrm>
          <a:off x="453998" y="341094"/>
          <a:ext cx="826258" cy="8254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23ECF-6978-4BFB-A548-C7CB29E74676}">
      <dsp:nvSpPr>
        <dsp:cNvPr id="0" name=""/>
        <dsp:cNvSpPr/>
      </dsp:nvSpPr>
      <dsp:spPr>
        <a:xfrm>
          <a:off x="1734255" y="3409"/>
          <a:ext cx="4785465" cy="159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64" tIns="168764" rIns="168764" bIns="16876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It is important to know the area you're working in and what's involved in the scope of work.</a:t>
          </a:r>
        </a:p>
      </dsp:txBody>
      <dsp:txXfrm>
        <a:off x="1734255" y="3409"/>
        <a:ext cx="4785465" cy="1594622"/>
      </dsp:txXfrm>
    </dsp:sp>
    <dsp:sp modelId="{A3551891-BB21-43E3-8888-814ED1EE8318}">
      <dsp:nvSpPr>
        <dsp:cNvPr id="0" name=""/>
        <dsp:cNvSpPr/>
      </dsp:nvSpPr>
      <dsp:spPr>
        <a:xfrm>
          <a:off x="0" y="1996688"/>
          <a:ext cx="6572250" cy="15008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6C9E7-2E2E-4362-8D92-E80BC4839A73}">
      <dsp:nvSpPr>
        <dsp:cNvPr id="0" name=""/>
        <dsp:cNvSpPr/>
      </dsp:nvSpPr>
      <dsp:spPr>
        <a:xfrm>
          <a:off x="453998" y="2334373"/>
          <a:ext cx="826258" cy="8254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B49AA-BC84-43CE-A63D-634D6A5FEFBA}">
      <dsp:nvSpPr>
        <dsp:cNvPr id="0" name=""/>
        <dsp:cNvSpPr/>
      </dsp:nvSpPr>
      <dsp:spPr>
        <a:xfrm>
          <a:off x="1734255" y="1996688"/>
          <a:ext cx="4785465" cy="159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64" tIns="168764" rIns="168764" bIns="16876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Typically, the engineer/agent submitting the permit really doesn’t know what's involved in performing the work. (i.e. means and methods). </a:t>
          </a:r>
        </a:p>
      </dsp:txBody>
      <dsp:txXfrm>
        <a:off x="1734255" y="1996688"/>
        <a:ext cx="4785465" cy="1594622"/>
      </dsp:txXfrm>
    </dsp:sp>
    <dsp:sp modelId="{D9755D28-B01F-4874-96D0-8673B7189177}">
      <dsp:nvSpPr>
        <dsp:cNvPr id="0" name=""/>
        <dsp:cNvSpPr/>
      </dsp:nvSpPr>
      <dsp:spPr>
        <a:xfrm>
          <a:off x="0" y="3989967"/>
          <a:ext cx="6572250" cy="15008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636CB-3B0D-4B3B-8354-8BE7CD735C0B}">
      <dsp:nvSpPr>
        <dsp:cNvPr id="0" name=""/>
        <dsp:cNvSpPr/>
      </dsp:nvSpPr>
      <dsp:spPr>
        <a:xfrm>
          <a:off x="454442" y="4327651"/>
          <a:ext cx="826258" cy="8254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59879-DD60-43B9-A635-E5227C8C6CFC}">
      <dsp:nvSpPr>
        <dsp:cNvPr id="0" name=""/>
        <dsp:cNvSpPr/>
      </dsp:nvSpPr>
      <dsp:spPr>
        <a:xfrm>
          <a:off x="1735143" y="3989967"/>
          <a:ext cx="4728660" cy="159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64" tIns="168764" rIns="168764" bIns="16876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If TA-28 is placed on the permit as a blanket TA, field conditions may not be as simple as the TA outlines in the manual. This causes delays during construction which may require a pedestrian plan to be submitted and approved prior to start of work or force a project to night work or extensive temporary pedestrian improvements.</a:t>
          </a:r>
        </a:p>
      </dsp:txBody>
      <dsp:txXfrm>
        <a:off x="1735143" y="3989967"/>
        <a:ext cx="4728660" cy="1594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2/22/2021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3AF60-E9CB-4D85-9B79-EDAF690B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4" y="1316891"/>
            <a:ext cx="3634366" cy="4821038"/>
          </a:xfrm>
        </p:spPr>
        <p:txBody>
          <a:bodyPr anchor="ctr">
            <a:norm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Consultants Submitting on Behalf of a Utility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Incomplete Submittals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PED Detours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Expiring Permits/ Work Completed </a:t>
            </a:r>
          </a:p>
          <a:p>
            <a:br>
              <a:rPr lang="en-US" sz="1100" dirty="0">
                <a:solidFill>
                  <a:schemeClr val="tx2"/>
                </a:solidFill>
              </a:rPr>
            </a:br>
            <a:endParaRPr lang="en-US" sz="11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</a:endParaRPr>
          </a:p>
          <a:p>
            <a:br>
              <a:rPr lang="en-US" sz="1100" dirty="0">
                <a:solidFill>
                  <a:schemeClr val="tx2"/>
                </a:solidFill>
              </a:rPr>
            </a:br>
            <a:endParaRPr lang="en-US" sz="1100" dirty="0">
              <a:solidFill>
                <a:schemeClr val="tx2"/>
              </a:solidFill>
            </a:endParaRPr>
          </a:p>
          <a:p>
            <a:endParaRPr lang="en-US" sz="1100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514AB0-6388-4565-A429-A01830F46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Top 4 issues in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936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B42A6-488A-475E-93F9-15A71980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No…. it usually isn’t that easy.</a:t>
            </a:r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8" name="Text Placeholder 3">
            <a:extLst>
              <a:ext uri="{FF2B5EF4-FFF2-40B4-BE49-F238E27FC236}">
                <a16:creationId xmlns:a16="http://schemas.microsoft.com/office/drawing/2014/main" id="{3E00BD9A-06A8-412D-ADB5-FA06F3D81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632957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5040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CA853-13FF-4B69-9E05-E363C7F6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Whose responsibility is it to ensure the pedestrian detour is in place and correct?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Person wearing yellow">
            <a:extLst>
              <a:ext uri="{FF2B5EF4-FFF2-40B4-BE49-F238E27FC236}">
                <a16:creationId xmlns:a16="http://schemas.microsoft.com/office/drawing/2014/main" id="{7CAE264E-A516-45DB-AD68-7B9FC439F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6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976EFB-2CC7-4655-ACC1-9330AEB99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927444"/>
            <a:ext cx="4920019" cy="3244755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82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28A11-D4AF-4DE6-BF6A-9AA34416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The permit holder/utility &amp; the contractor performing the work </a:t>
            </a:r>
          </a:p>
        </p:txBody>
      </p:sp>
      <p:pic>
        <p:nvPicPr>
          <p:cNvPr id="6" name="Content Placeholder 5" descr="A picture containing text, outdoor, street, sign&#10;&#10;Description automatically generated">
            <a:extLst>
              <a:ext uri="{FF2B5EF4-FFF2-40B4-BE49-F238E27FC236}">
                <a16:creationId xmlns:a16="http://schemas.microsoft.com/office/drawing/2014/main" id="{E81F33A9-B08E-4121-813D-9370C76525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4272886" y="2159553"/>
            <a:ext cx="3978275" cy="4047019"/>
          </a:xfrm>
        </p:spPr>
      </p:pic>
    </p:spTree>
    <p:extLst>
      <p:ext uri="{BB962C8B-B14F-4D97-AF65-F5344CB8AC3E}">
        <p14:creationId xmlns:p14="http://schemas.microsoft.com/office/powerpoint/2010/main" val="89271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4FCA88C2-C73C-4062-A097-8FBCE309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83981C21-E132-4402-B31B-D725C1CE7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6A685C77-4E84-486A-9AE5-F3635BE98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2" y="822324"/>
            <a:ext cx="5149596" cy="5228279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B42A6-488A-475E-93F9-15A71980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465790"/>
            <a:ext cx="3860798" cy="3941345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3300" dirty="0"/>
            </a:br>
            <a:r>
              <a:rPr lang="en-US" sz="3300" dirty="0"/>
              <a:t>So…is placing a blanket TA-28 To the                          </a:t>
            </a:r>
            <a:br>
              <a:rPr lang="en-US" sz="3300" dirty="0"/>
            </a:br>
            <a:r>
              <a:rPr lang="en-US" sz="3300" dirty="0"/>
              <a:t>permit reasonable??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No…. it usually is not.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071CF-8245-49A2-9525-1F0A6234C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1359090"/>
            <a:ext cx="5132665" cy="40480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indent="-182880">
              <a:buFont typeface="Wingdings" pitchFamily="2" charset="2"/>
              <a:buChar char="§"/>
            </a:pPr>
            <a:r>
              <a:rPr lang="en-US" dirty="0"/>
              <a:t>At minimum if you place a TA-28 on the permit you need to have looked at the location to determine if it is applicable .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dirty="0"/>
              <a:t>If you cannot make it work, then submit a plan for review outlining your path.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C1C3E-5158-47F3-8FD9-14B22C3E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121662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7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E3CB-5AA8-4B42-B9D8-731F1A93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DC933-9259-4E9D-997E-C72E239C9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6" y="0"/>
            <a:ext cx="11192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30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057BAA-CAD8-42D7-8DDF-E2075435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60281-49B8-4C9D-933E-114B7EAB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400"/>
              <a:t>At what point does the contractor have responsibility for the peds.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3CD7BB8D-122E-4065-9B5C-E5895E801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" r="10642" b="2"/>
          <a:stretch/>
        </p:blipFill>
        <p:spPr>
          <a:xfrm rot="5400000">
            <a:off x="237048" y="1037031"/>
            <a:ext cx="5588101" cy="479419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8503DDE-32D0-40C8-92F0-DED24E1E5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1800" dirty="0"/>
              <a:t>The moment they block an existing path they too become liable in addition to the permit holder.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In short, it isn’t a recommendation it is a requirement to maintain pedestrian pathways.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BD3C71-5915-4215-B435-9334BCE4B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8961C7-3F52-4908-BA1D-EE6B50734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640DAE0-FDB1-4C88-B414-A361A75EA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41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EF43-7471-4723-9BCA-587E4787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work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4EBC3-AB5F-4B60-B940-5E22AD63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This was permitted as shoulder work utilizing the right travel lane as the ped lane. With an approved ped detour.</a:t>
            </a:r>
          </a:p>
          <a:p>
            <a:endParaRPr lang="en-US" dirty="0"/>
          </a:p>
          <a:p>
            <a:r>
              <a:rPr lang="en-US" dirty="0"/>
              <a:t>Whose responsibility is it to make sure it is set up correctly?</a:t>
            </a:r>
          </a:p>
          <a:p>
            <a:endParaRPr lang="en-US" dirty="0"/>
          </a:p>
          <a:p>
            <a:r>
              <a:rPr lang="en-US" dirty="0"/>
              <a:t>It is the permit holder's responsibility </a:t>
            </a:r>
          </a:p>
          <a:p>
            <a:endParaRPr lang="en-US" dirty="0"/>
          </a:p>
        </p:txBody>
      </p:sp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912BA288-FDC0-4959-96B9-6A2F6265F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73" t="12213" r="45091" b="38252"/>
          <a:stretch/>
        </p:blipFill>
        <p:spPr>
          <a:xfrm rot="5400000">
            <a:off x="2111653" y="-649675"/>
            <a:ext cx="4104167" cy="8157350"/>
          </a:xfrm>
        </p:spPr>
      </p:pic>
    </p:spTree>
    <p:extLst>
      <p:ext uri="{BB962C8B-B14F-4D97-AF65-F5344CB8AC3E}">
        <p14:creationId xmlns:p14="http://schemas.microsoft.com/office/powerpoint/2010/main" val="269502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2BA288-FDC0-4959-96B9-6A2F6265F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895"/>
          <a:stretch/>
        </p:blipFill>
        <p:spPr>
          <a:xfrm>
            <a:off x="5651350" y="0"/>
            <a:ext cx="6540650" cy="3291840"/>
          </a:xfr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BEF43-7471-4723-9BCA-587E4787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49" y="101009"/>
            <a:ext cx="3200400" cy="1737360"/>
          </a:xfrm>
        </p:spPr>
        <p:txBody>
          <a:bodyPr/>
          <a:lstStyle/>
          <a:p>
            <a:r>
              <a:rPr lang="en-US" dirty="0"/>
              <a:t>Shoulder work </a:t>
            </a:r>
          </a:p>
        </p:txBody>
      </p:sp>
      <p:pic>
        <p:nvPicPr>
          <p:cNvPr id="5" name="Picture 4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D70C06F1-911B-488D-94B9-E4FED7DC8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35" b="38992"/>
          <a:stretch/>
        </p:blipFill>
        <p:spPr>
          <a:xfrm>
            <a:off x="135049" y="3801138"/>
            <a:ext cx="9144000" cy="30568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1A2C40EA-8252-4E8D-8BE2-48D45F24E6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702"/>
          <a:stretch/>
        </p:blipFill>
        <p:spPr>
          <a:xfrm>
            <a:off x="3189887" y="439838"/>
            <a:ext cx="5086012" cy="32918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7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4D369-358E-4392-BFB5-76D6BBC5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Expiring permits/work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E78CA-0123-4688-A0B1-A9530024C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008094"/>
            <a:ext cx="4754880" cy="416410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system sends out a notification in advance of a permit expiring.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work is completed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DF31-365D-4EB3-8F1C-486A9657F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1891553"/>
            <a:ext cx="4754880" cy="4280647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Send the District an email with the status of the permit or request an extension or date work was completed.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Send a completion email to the District stating work completed and date completed.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**Yes, this process may identify the fact the permit was not called in to commence the work.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0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514AB0-6388-4565-A429-A01830F46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145" y="2376862"/>
            <a:ext cx="2640646" cy="210427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Recap/Questions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Top 4 issues in 2020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3AF60-E9CB-4D85-9B79-EDAF690B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1089" y="725394"/>
            <a:ext cx="5142658" cy="5407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0" indent="-182880">
              <a:buFont typeface="Wingdings" pitchFamily="2" charset="2"/>
              <a:buChar char="§"/>
            </a:pPr>
            <a:r>
              <a:rPr lang="en-US" dirty="0"/>
              <a:t>Consultants Submitting on Behalf of a Utility</a:t>
            </a:r>
          </a:p>
          <a:p>
            <a:pPr marL="1143000" indent="-182880">
              <a:buFont typeface="Wingdings" pitchFamily="2" charset="2"/>
              <a:buChar char="§"/>
            </a:pPr>
            <a:r>
              <a:rPr lang="en-US" dirty="0"/>
              <a:t>Incomplete Submittals</a:t>
            </a:r>
          </a:p>
          <a:p>
            <a:pPr marL="1143000" indent="-182880">
              <a:buFont typeface="Wingdings" pitchFamily="2" charset="2"/>
              <a:buChar char="§"/>
            </a:pPr>
            <a:r>
              <a:rPr lang="en-US" dirty="0"/>
              <a:t>PED Detours</a:t>
            </a:r>
          </a:p>
          <a:p>
            <a:pPr marL="1143000" indent="-182880">
              <a:buFont typeface="Wingdings" pitchFamily="2" charset="2"/>
              <a:buChar char="§"/>
            </a:pPr>
            <a:r>
              <a:rPr lang="en-US" dirty="0"/>
              <a:t>Expiring Permits/ Work Completed </a:t>
            </a:r>
          </a:p>
          <a:p>
            <a:br>
              <a:rPr lang="en-US" dirty="0"/>
            </a:br>
            <a:endParaRPr lang="en-US" dirty="0"/>
          </a:p>
          <a:p>
            <a:pPr indent="-18288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7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BCF8-D44E-4D7B-B28A-4AA3497B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Consultants submitting permits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0" name="Content Placeholder 39">
            <a:extLst>
              <a:ext uri="{FF2B5EF4-FFF2-40B4-BE49-F238E27FC236}">
                <a16:creationId xmlns:a16="http://schemas.microsoft.com/office/drawing/2014/main" id="{1F558828-B941-4468-9D8B-33E7B56EF688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344640"/>
              </p:ext>
            </p:extLst>
          </p:nvPr>
        </p:nvGraphicFramePr>
        <p:xfrm>
          <a:off x="0" y="170329"/>
          <a:ext cx="4706471" cy="6516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7" imgW="5829058" imgH="7543510" progId="AcroExch.Document.DC">
                  <p:embed/>
                </p:oleObj>
              </mc:Choice>
              <mc:Fallback>
                <p:oleObj name="Acrobat Document" r:id="rId7" imgW="5829058" imgH="7543510" progId="AcroExch.Document.DC">
                  <p:embed/>
                  <p:pic>
                    <p:nvPicPr>
                      <p:cNvPr id="40" name="Content Placeholder 39">
                        <a:extLst>
                          <a:ext uri="{FF2B5EF4-FFF2-40B4-BE49-F238E27FC236}">
                            <a16:creationId xmlns:a16="http://schemas.microsoft.com/office/drawing/2014/main" id="{1F558828-B941-4468-9D8B-33E7B56EF6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170329"/>
                        <a:ext cx="4706471" cy="6516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C74C746D-24B9-4224-A68D-0BDC8CC4F3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Prior to creating a user outside your organization, an “Applicants Authorization for Agent to Apply for Utility construction Permit” form is required to be completed and submitted to Eric Cimo.</a:t>
            </a:r>
          </a:p>
          <a:p>
            <a:r>
              <a:rPr lang="en-US" dirty="0"/>
              <a:t>Once done. The Utility </a:t>
            </a:r>
            <a:r>
              <a:rPr lang="en-US" u="sng" dirty="0"/>
              <a:t>MUST</a:t>
            </a:r>
            <a:r>
              <a:rPr lang="en-US" dirty="0"/>
              <a:t> upload the user (Not DelDOT) It is important to know who your Administrator is within your organization.</a:t>
            </a:r>
          </a:p>
          <a:p>
            <a:r>
              <a:rPr lang="en-US" u="sng" dirty="0"/>
              <a:t>TRAIN</a:t>
            </a:r>
            <a:r>
              <a:rPr lang="en-US" dirty="0"/>
              <a:t> the new user </a:t>
            </a:r>
            <a:r>
              <a:rPr lang="en-US" u="sng" dirty="0"/>
              <a:t>PRIOR</a:t>
            </a:r>
            <a:r>
              <a:rPr lang="en-US" dirty="0"/>
              <a:t> to giving them access.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316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1D19-CA1E-4FBC-8961-C1D6DE58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 Consultant with a checklist, example of the sketch/plans and description of work.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BD83D-3BF4-426C-B7A3-C42C8747F7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4AFBCDB9-114D-44EB-A9E3-2F2301A59A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5432600"/>
                  </p:ext>
                </p:extLst>
              </p:nvPr>
            </p:nvGraphicFramePr>
            <p:xfrm>
              <a:off x="6096000" y="2194560"/>
              <a:ext cx="5032248" cy="3866606"/>
            </p:xfrm>
            <a:graphic>
              <a:graphicData uri="http://schemas.microsoft.com/office/powerpoint/2016/slidezoom">
                <pslz:sldZm>
                  <pslz:sldZmObj sldId="259" cId="470961463">
                    <pslz:zmPr id="{42CCA3AE-4FFA-47D4-AFAF-C98B66C2EFE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32248" cy="3866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4AFBCDB9-114D-44EB-A9E3-2F2301A59A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2194560"/>
                <a:ext cx="5032248" cy="3866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C543B0E-E3B3-43E6-BAB0-EB707C2AC8CB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5263255"/>
              </p:ext>
            </p:extLst>
          </p:nvPr>
        </p:nvGraphicFramePr>
        <p:xfrm>
          <a:off x="468313" y="2354263"/>
          <a:ext cx="5338762" cy="419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5" imgW="5942845" imgH="4670444" progId="Word.Document.12">
                  <p:embed/>
                </p:oleObj>
              </mc:Choice>
              <mc:Fallback>
                <p:oleObj name="Document" r:id="rId5" imgW="5942845" imgH="4670444" progId="Word.Document.12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DC543B0E-E3B3-43E6-BAB0-EB707C2AC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313" y="2354263"/>
                        <a:ext cx="5338762" cy="419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190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1D19-CA1E-4FBC-8961-C1D6DE58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Oversee the work being submitted.</a:t>
            </a:r>
          </a:p>
        </p:txBody>
      </p:sp>
      <p:pic>
        <p:nvPicPr>
          <p:cNvPr id="11" name="Content Placeholder 10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3E9D88A8-92CB-473A-B7CC-C50C6BCA4F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855" y="2138725"/>
            <a:ext cx="5017880" cy="39782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BD83D-3BF4-426C-B7A3-C42C8747F7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4AFBCDB9-114D-44EB-A9E3-2F2301A59A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0" y="2194560"/>
              <a:ext cx="5032248" cy="3866606"/>
            </p:xfrm>
            <a:graphic>
              <a:graphicData uri="http://schemas.microsoft.com/office/powerpoint/2016/slidezoom">
                <pslz:sldZm>
                  <pslz:sldZmObj sldId="259" cId="470961463">
                    <pslz:zmPr id="{42CCA3AE-4FFA-47D4-AFAF-C98B66C2EFE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32248" cy="3866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4AFBCDB9-114D-44EB-A9E3-2F2301A59A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2194560"/>
                <a:ext cx="5032248" cy="3866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656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34D6BF53-2F3A-4245-B3E7-D166C0ACD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"/>
          <a:stretch/>
        </p:blipFill>
        <p:spPr>
          <a:xfrm>
            <a:off x="608834" y="1497106"/>
            <a:ext cx="10974332" cy="3961002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90BCE68-A107-4F52-B5F8-F7E27D659363}"/>
              </a:ext>
            </a:extLst>
          </p:cNvPr>
          <p:cNvSpPr/>
          <p:nvPr/>
        </p:nvSpPr>
        <p:spPr>
          <a:xfrm>
            <a:off x="3980329" y="4168588"/>
            <a:ext cx="3460377" cy="1192306"/>
          </a:xfrm>
          <a:prstGeom prst="cloud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1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69B214-751F-449A-8704-D2B2F2185F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897" y="346402"/>
            <a:ext cx="11953186" cy="65021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81D819-DF2B-43ED-A2BE-4698BC20F63F}"/>
              </a:ext>
            </a:extLst>
          </p:cNvPr>
          <p:cNvSpPr txBox="1"/>
          <p:nvPr/>
        </p:nvSpPr>
        <p:spPr>
          <a:xfrm>
            <a:off x="4260915" y="9427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SC-0035-20DC---1812735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2D8CB-F78E-4CF2-898B-09C7F9AF3D0F}"/>
              </a:ext>
            </a:extLst>
          </p:cNvPr>
          <p:cNvSpPr txBox="1"/>
          <p:nvPr/>
        </p:nvSpPr>
        <p:spPr>
          <a:xfrm>
            <a:off x="2856322" y="378759"/>
            <a:ext cx="815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NEAREST INTERSECTING RD. SRD 594(WEBBS FARM RD) IS 561’ EAST OF EX. POLE 619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AA4A5-5164-4480-A25A-E0ECBB68F2BB}"/>
              </a:ext>
            </a:extLst>
          </p:cNvPr>
          <p:cNvSpPr txBox="1"/>
          <p:nvPr/>
        </p:nvSpPr>
        <p:spPr>
          <a:xfrm>
            <a:off x="4404983" y="1819373"/>
            <a:ext cx="506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8000"/>
                </a:highlight>
              </a:rPr>
              <a:t>CHANGE OUT EX. POLE 619- 31’ SOUTH C/L SRD 224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8082B5-D6F1-4C40-9381-6F1CD75900A9}"/>
              </a:ext>
            </a:extLst>
          </p:cNvPr>
          <p:cNvCxnSpPr>
            <a:cxnSpLocks/>
          </p:cNvCxnSpPr>
          <p:nvPr/>
        </p:nvCxnSpPr>
        <p:spPr>
          <a:xfrm flipH="1" flipV="1">
            <a:off x="7409468" y="4355184"/>
            <a:ext cx="1743960" cy="4242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AA596-F7A8-4B6D-A871-95211EE7D394}"/>
              </a:ext>
            </a:extLst>
          </p:cNvPr>
          <p:cNvSpPr txBox="1"/>
          <p:nvPr/>
        </p:nvSpPr>
        <p:spPr>
          <a:xfrm rot="979981">
            <a:off x="7041823" y="4779391"/>
            <a:ext cx="26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PLOW 24’ EAST E3.O.P. 11’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3F3ACF-83E8-4407-B613-099D0500AA0F}"/>
              </a:ext>
            </a:extLst>
          </p:cNvPr>
          <p:cNvCxnSpPr>
            <a:cxnSpLocks/>
          </p:cNvCxnSpPr>
          <p:nvPr/>
        </p:nvCxnSpPr>
        <p:spPr>
          <a:xfrm flipH="1">
            <a:off x="3582186" y="4416090"/>
            <a:ext cx="370473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8C566C-98A2-43BF-9327-94099F43FF2E}"/>
              </a:ext>
            </a:extLst>
          </p:cNvPr>
          <p:cNvSpPr txBox="1"/>
          <p:nvPr/>
        </p:nvSpPr>
        <p:spPr>
          <a:xfrm>
            <a:off x="3597770" y="3985852"/>
            <a:ext cx="368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BORE 44’ NORTH FROM EX. POLE 619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6B723-F1BE-4D7D-9363-21F576FC62AE}"/>
              </a:ext>
            </a:extLst>
          </p:cNvPr>
          <p:cNvSpPr txBox="1"/>
          <p:nvPr/>
        </p:nvSpPr>
        <p:spPr>
          <a:xfrm>
            <a:off x="2686639" y="6512236"/>
            <a:ext cx="664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SRD 224- STAYTONVILLE RD-  PAVED 22’- R/W 60’, GRASS SHOULDERS</a:t>
            </a:r>
          </a:p>
        </p:txBody>
      </p:sp>
    </p:spTree>
    <p:extLst>
      <p:ext uri="{BB962C8B-B14F-4D97-AF65-F5344CB8AC3E}">
        <p14:creationId xmlns:p14="http://schemas.microsoft.com/office/powerpoint/2010/main" val="47096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5762-A592-4AD7-B41A-6785C4B8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800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en-US" dirty="0"/>
              <a:t>Highlight areas that do not meet </a:t>
            </a:r>
            <a:r>
              <a:rPr lang="en-US" dirty="0" err="1"/>
              <a:t>Deldot</a:t>
            </a:r>
            <a:r>
              <a:rPr lang="en-US" dirty="0"/>
              <a:t> standards or where constructability conflicts exist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91EEF-284F-4244-B538-1063C60DB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95144"/>
            <a:ext cx="10058400" cy="4050792"/>
          </a:xfrm>
        </p:spPr>
        <p:txBody>
          <a:bodyPr/>
          <a:lstStyle/>
          <a:p>
            <a:r>
              <a:rPr lang="en-US" dirty="0"/>
              <a:t>During design if there are items/areas that do not meet DelDOT standards, outline these items and reason why with a hardship request if you’re proposing to deviate from the design standard. </a:t>
            </a:r>
            <a:r>
              <a:rPr lang="en-US" dirty="0">
                <a:solidFill>
                  <a:srgbClr val="FF0000"/>
                </a:solidFill>
              </a:rPr>
              <a:t>(Typically plans are submitted without this and DelDOT is left to identify all the non-conforming areas, despite the fact the submitter knows its non-compliant.) </a:t>
            </a:r>
            <a:endParaRPr lang="en-US" dirty="0"/>
          </a:p>
          <a:p>
            <a:r>
              <a:rPr lang="en-US" dirty="0"/>
              <a:t>Diagonal Drill Crossings. </a:t>
            </a:r>
          </a:p>
          <a:p>
            <a:r>
              <a:rPr lang="en-US" dirty="0"/>
              <a:t>Insufficient Pavement Section</a:t>
            </a:r>
          </a:p>
          <a:p>
            <a:r>
              <a:rPr lang="en-US" dirty="0"/>
              <a:t>Placement of the Utility (above ground clear zone issues/below ground horizontal placement in the R/W)</a:t>
            </a:r>
          </a:p>
          <a:p>
            <a:r>
              <a:rPr lang="en-US" dirty="0"/>
              <a:t>Showing a jack and bore without the ability to install pits due to no ROW or Easement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7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2095BC-C06B-45BD-A206-0F75C6A4A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09F78-1197-4C19-8B8B-EEA96A0F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38" y="2681784"/>
            <a:ext cx="5226137" cy="1407494"/>
          </a:xfrm>
        </p:spPr>
        <p:txBody>
          <a:bodyPr>
            <a:normAutofit/>
          </a:bodyPr>
          <a:lstStyle/>
          <a:p>
            <a:r>
              <a:rPr lang="en-US" sz="3700"/>
              <a:t>What's a reasonable turn around time for responses?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69B07A5-FC8B-4965-859E-466599C61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6" b="2"/>
          <a:stretch/>
        </p:blipFill>
        <p:spPr>
          <a:xfrm>
            <a:off x="5233763" y="10"/>
            <a:ext cx="4480560" cy="2516773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40AAF3-394B-453B-8AF1-B796F8F9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0"/>
            <a:ext cx="4480560" cy="2516783"/>
          </a:xfrm>
          <a:custGeom>
            <a:avLst/>
            <a:gdLst>
              <a:gd name="connsiteX0" fmla="*/ 273471 w 4480560"/>
              <a:gd name="connsiteY0" fmla="*/ 0 h 2516783"/>
              <a:gd name="connsiteX1" fmla="*/ 4207090 w 4480560"/>
              <a:gd name="connsiteY1" fmla="*/ 0 h 2516783"/>
              <a:gd name="connsiteX2" fmla="*/ 4218264 w 4480560"/>
              <a:gd name="connsiteY2" fmla="*/ 73216 h 2516783"/>
              <a:gd name="connsiteX3" fmla="*/ 4228529 w 4480560"/>
              <a:gd name="connsiteY3" fmla="*/ 276503 h 2516783"/>
              <a:gd name="connsiteX4" fmla="*/ 2240280 w 4480560"/>
              <a:gd name="connsiteY4" fmla="*/ 2264752 h 2516783"/>
              <a:gd name="connsiteX5" fmla="*/ 252032 w 4480560"/>
              <a:gd name="connsiteY5" fmla="*/ 276503 h 2516783"/>
              <a:gd name="connsiteX6" fmla="*/ 262297 w 4480560"/>
              <a:gd name="connsiteY6" fmla="*/ 73216 h 2516783"/>
              <a:gd name="connsiteX7" fmla="*/ 18808 w 4480560"/>
              <a:gd name="connsiteY7" fmla="*/ 0 h 2516783"/>
              <a:gd name="connsiteX8" fmla="*/ 216879 w 4480560"/>
              <a:gd name="connsiteY8" fmla="*/ 0 h 2516783"/>
              <a:gd name="connsiteX9" fmla="*/ 206579 w 4480560"/>
              <a:gd name="connsiteY9" fmla="*/ 67490 h 2516783"/>
              <a:gd name="connsiteX10" fmla="*/ 196025 w 4480560"/>
              <a:gd name="connsiteY10" fmla="*/ 276503 h 2516783"/>
              <a:gd name="connsiteX11" fmla="*/ 2240280 w 4480560"/>
              <a:gd name="connsiteY11" fmla="*/ 2320759 h 2516783"/>
              <a:gd name="connsiteX12" fmla="*/ 4284535 w 4480560"/>
              <a:gd name="connsiteY12" fmla="*/ 276503 h 2516783"/>
              <a:gd name="connsiteX13" fmla="*/ 4273981 w 4480560"/>
              <a:gd name="connsiteY13" fmla="*/ 67490 h 2516783"/>
              <a:gd name="connsiteX14" fmla="*/ 4263681 w 4480560"/>
              <a:gd name="connsiteY14" fmla="*/ 0 h 2516783"/>
              <a:gd name="connsiteX15" fmla="*/ 4461752 w 4480560"/>
              <a:gd name="connsiteY15" fmla="*/ 0 h 2516783"/>
              <a:gd name="connsiteX16" fmla="*/ 4468994 w 4480560"/>
              <a:gd name="connsiteY16" fmla="*/ 47447 h 2516783"/>
              <a:gd name="connsiteX17" fmla="*/ 4480560 w 4480560"/>
              <a:gd name="connsiteY17" fmla="*/ 276503 h 2516783"/>
              <a:gd name="connsiteX18" fmla="*/ 2240280 w 4480560"/>
              <a:gd name="connsiteY18" fmla="*/ 2516783 h 2516783"/>
              <a:gd name="connsiteX19" fmla="*/ 0 w 4480560"/>
              <a:gd name="connsiteY19" fmla="*/ 276503 h 2516783"/>
              <a:gd name="connsiteX20" fmla="*/ 11567 w 4480560"/>
              <a:gd name="connsiteY20" fmla="*/ 47447 h 251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7231B2B-1975-429F-823C-B1628AF19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837" y="4189863"/>
            <a:ext cx="5226137" cy="1982336"/>
          </a:xfrm>
        </p:spPr>
        <p:txBody>
          <a:bodyPr>
            <a:normAutofit/>
          </a:bodyPr>
          <a:lstStyle/>
          <a:p>
            <a:r>
              <a:rPr lang="en-US" dirty="0"/>
              <a:t>Respond timely and click the resubmit button to move your permit from “Additional Information” back to “In Progress”. It tells us you have responded.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622BD5-4772-4091-80C8-25093D8C3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74" r="18075" b="-1"/>
          <a:stretch/>
        </p:blipFill>
        <p:spPr>
          <a:xfrm>
            <a:off x="20" y="537668"/>
            <a:ext cx="5681184" cy="6320333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4D0672D-43C7-420C-A186-48122D7CD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667"/>
            <a:ext cx="5681204" cy="6320333"/>
          </a:xfrm>
          <a:custGeom>
            <a:avLst/>
            <a:gdLst>
              <a:gd name="connsiteX0" fmla="*/ 0 w 5681204"/>
              <a:gd name="connsiteY0" fmla="*/ 5597835 h 6320333"/>
              <a:gd name="connsiteX1" fmla="*/ 39695 w 5681204"/>
              <a:gd name="connsiteY1" fmla="*/ 5641510 h 6320333"/>
              <a:gd name="connsiteX2" fmla="*/ 1034272 w 5681204"/>
              <a:gd name="connsiteY2" fmla="*/ 6312073 h 6320333"/>
              <a:gd name="connsiteX3" fmla="*/ 1056841 w 5681204"/>
              <a:gd name="connsiteY3" fmla="*/ 6320333 h 6320333"/>
              <a:gd name="connsiteX4" fmla="*/ 413612 w 5681204"/>
              <a:gd name="connsiteY4" fmla="*/ 6320333 h 6320333"/>
              <a:gd name="connsiteX5" fmla="*/ 300961 w 5681204"/>
              <a:gd name="connsiteY5" fmla="*/ 6249073 h 6320333"/>
              <a:gd name="connsiteX6" fmla="*/ 71042 w 5681204"/>
              <a:gd name="connsiteY6" fmla="*/ 6074983 h 6320333"/>
              <a:gd name="connsiteX7" fmla="*/ 0 w 5681204"/>
              <a:gd name="connsiteY7" fmla="*/ 6010415 h 6320333"/>
              <a:gd name="connsiteX8" fmla="*/ 2252205 w 5681204"/>
              <a:gd name="connsiteY8" fmla="*/ 385763 h 6320333"/>
              <a:gd name="connsiteX9" fmla="*/ 5295442 w 5681204"/>
              <a:gd name="connsiteY9" fmla="*/ 3429000 h 6320333"/>
              <a:gd name="connsiteX10" fmla="*/ 3436771 w 5681204"/>
              <a:gd name="connsiteY10" fmla="*/ 6233085 h 6320333"/>
              <a:gd name="connsiteX11" fmla="*/ 3198390 w 5681204"/>
              <a:gd name="connsiteY11" fmla="*/ 6320333 h 6320333"/>
              <a:gd name="connsiteX12" fmla="*/ 1306021 w 5681204"/>
              <a:gd name="connsiteY12" fmla="*/ 6320333 h 6320333"/>
              <a:gd name="connsiteX13" fmla="*/ 1067639 w 5681204"/>
              <a:gd name="connsiteY13" fmla="*/ 6233085 h 6320333"/>
              <a:gd name="connsiteX14" fmla="*/ 100311 w 5681204"/>
              <a:gd name="connsiteY14" fmla="*/ 5580893 h 6320333"/>
              <a:gd name="connsiteX15" fmla="*/ 0 w 5681204"/>
              <a:gd name="connsiteY15" fmla="*/ 5470524 h 6320333"/>
              <a:gd name="connsiteX16" fmla="*/ 0 w 5681204"/>
              <a:gd name="connsiteY16" fmla="*/ 1387476 h 6320333"/>
              <a:gd name="connsiteX17" fmla="*/ 100311 w 5681204"/>
              <a:gd name="connsiteY17" fmla="*/ 1277106 h 6320333"/>
              <a:gd name="connsiteX18" fmla="*/ 2252205 w 5681204"/>
              <a:gd name="connsiteY18" fmla="*/ 385763 h 6320333"/>
              <a:gd name="connsiteX19" fmla="*/ 2252205 w 5681204"/>
              <a:gd name="connsiteY19" fmla="*/ 0 h 6320333"/>
              <a:gd name="connsiteX20" fmla="*/ 5681204 w 5681204"/>
              <a:gd name="connsiteY20" fmla="*/ 3429000 h 6320333"/>
              <a:gd name="connsiteX21" fmla="*/ 4169391 w 5681204"/>
              <a:gd name="connsiteY21" fmla="*/ 6272380 h 6320333"/>
              <a:gd name="connsiteX22" fmla="*/ 4090458 w 5681204"/>
              <a:gd name="connsiteY22" fmla="*/ 6320333 h 6320333"/>
              <a:gd name="connsiteX23" fmla="*/ 3447569 w 5681204"/>
              <a:gd name="connsiteY23" fmla="*/ 6320333 h 6320333"/>
              <a:gd name="connsiteX24" fmla="*/ 3470138 w 5681204"/>
              <a:gd name="connsiteY24" fmla="*/ 6312073 h 6320333"/>
              <a:gd name="connsiteX25" fmla="*/ 5381167 w 5681204"/>
              <a:gd name="connsiteY25" fmla="*/ 3429000 h 6320333"/>
              <a:gd name="connsiteX26" fmla="*/ 2252205 w 5681204"/>
              <a:gd name="connsiteY26" fmla="*/ 300038 h 6320333"/>
              <a:gd name="connsiteX27" fmla="*/ 39695 w 5681204"/>
              <a:gd name="connsiteY27" fmla="*/ 1216490 h 6320333"/>
              <a:gd name="connsiteX28" fmla="*/ 0 w 5681204"/>
              <a:gd name="connsiteY28" fmla="*/ 1260165 h 6320333"/>
              <a:gd name="connsiteX29" fmla="*/ 0 w 5681204"/>
              <a:gd name="connsiteY29" fmla="*/ 847584 h 6320333"/>
              <a:gd name="connsiteX30" fmla="*/ 71042 w 5681204"/>
              <a:gd name="connsiteY30" fmla="*/ 783017 h 6320333"/>
              <a:gd name="connsiteX31" fmla="*/ 2252205 w 5681204"/>
              <a:gd name="connsiteY31" fmla="*/ 0 h 63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6E3E53-A85C-4F1C-8D49-274B2858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18F255-8818-4B29-BE51-E6C53C9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B9FAC86-F2AD-430F-A01E-366FAC8A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226417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55E5-55A6-44BF-B73F-A90E7996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Ped Detours….Is it as simple as putting a TA-28 on the permit????</a:t>
            </a:r>
          </a:p>
        </p:txBody>
      </p:sp>
      <p:pic>
        <p:nvPicPr>
          <p:cNvPr id="37" name="Content Placeholder 36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8DC2526A-2F9B-40B2-BC85-FC3D00875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346" y="2120900"/>
            <a:ext cx="8337176" cy="4473538"/>
          </a:xfrm>
        </p:spPr>
      </p:pic>
    </p:spTree>
    <p:extLst>
      <p:ext uri="{BB962C8B-B14F-4D97-AF65-F5344CB8AC3E}">
        <p14:creationId xmlns:p14="http://schemas.microsoft.com/office/powerpoint/2010/main" val="1094226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56448A857884B8DB7017972FA4A19" ma:contentTypeVersion="2" ma:contentTypeDescription="Create a new document." ma:contentTypeScope="" ma:versionID="1a45e475412c27247417597a54337359">
  <xsd:schema xmlns:xsd="http://www.w3.org/2001/XMLSchema" xmlns:xs="http://www.w3.org/2001/XMLSchema" xmlns:p="http://schemas.microsoft.com/office/2006/metadata/properties" xmlns:ns3="ddb837aa-7a54-4fe3-9aed-b2ca9d6d1277" targetNamespace="http://schemas.microsoft.com/office/2006/metadata/properties" ma:root="true" ma:fieldsID="a66615ce9c21a8057cbd998a95750f04" ns3:_="">
    <xsd:import namespace="ddb837aa-7a54-4fe3-9aed-b2ca9d6d12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837aa-7a54-4fe3-9aed-b2ca9d6d12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653862-0D43-42B8-8A3E-D22CA70F15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AAD943-5B95-4A89-B993-51539DBDBF74}">
  <ds:schemaRefs>
    <ds:schemaRef ds:uri="http://schemas.microsoft.com/office/2006/documentManagement/types"/>
    <ds:schemaRef ds:uri="http://purl.org/dc/terms/"/>
    <ds:schemaRef ds:uri="ddb837aa-7a54-4fe3-9aed-b2ca9d6d127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89447E-F3CF-4214-BD9A-A9A558614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b837aa-7a54-4fe3-9aed-b2ca9d6d1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771</Words>
  <Application>Microsoft Office PowerPoint</Application>
  <PresentationFormat>Widescreen</PresentationFormat>
  <Paragraphs>73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Wingdings</vt:lpstr>
      <vt:lpstr>Rockwell Condensed</vt:lpstr>
      <vt:lpstr>Arial</vt:lpstr>
      <vt:lpstr>Calibri</vt:lpstr>
      <vt:lpstr>Rockwell Extra Bold</vt:lpstr>
      <vt:lpstr>Rockwell</vt:lpstr>
      <vt:lpstr>Wood Type</vt:lpstr>
      <vt:lpstr>Acrobat Document</vt:lpstr>
      <vt:lpstr>Document</vt:lpstr>
      <vt:lpstr>Top 4 issues in 2020</vt:lpstr>
      <vt:lpstr>Consultants submitting permits </vt:lpstr>
      <vt:lpstr>Provide Consultant with a checklist, example of the sketch/plans and description of work.</vt:lpstr>
      <vt:lpstr>Oversee the work being submitted.</vt:lpstr>
      <vt:lpstr>PowerPoint Presentation</vt:lpstr>
      <vt:lpstr>PowerPoint Presentation</vt:lpstr>
      <vt:lpstr>Highlight areas that do not meet Deldot standards or where constructability conflicts exist </vt:lpstr>
      <vt:lpstr>What's a reasonable turn around time for responses?</vt:lpstr>
      <vt:lpstr>Ped Detours….Is it as simple as putting a TA-28 on the permit????</vt:lpstr>
      <vt:lpstr>No…. it usually isn’t that easy.</vt:lpstr>
      <vt:lpstr>Whose responsibility is it to ensure the pedestrian detour is in place and correct?</vt:lpstr>
      <vt:lpstr>      The permit holder/utility &amp; the contractor performing the work </vt:lpstr>
      <vt:lpstr> So…is placing a blanket TA-28 To the                           permit reasonable??  No…. it usually is not. </vt:lpstr>
      <vt:lpstr>PowerPoint Presentation</vt:lpstr>
      <vt:lpstr>At what point does the contractor have responsibility for the peds.</vt:lpstr>
      <vt:lpstr>Shoulder work </vt:lpstr>
      <vt:lpstr>Shoulder work </vt:lpstr>
      <vt:lpstr>Expiring permits/work completed</vt:lpstr>
      <vt:lpstr>Recap/Questions  Top 4 issues in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4 issues in 2020</dc:title>
  <dc:creator>Rust, Scott (DelDOT)</dc:creator>
  <cp:lastModifiedBy>Cimo, Eric (DelDOT)</cp:lastModifiedBy>
  <cp:revision>15</cp:revision>
  <cp:lastPrinted>2021-02-12T18:39:47Z</cp:lastPrinted>
  <dcterms:created xsi:type="dcterms:W3CDTF">2021-02-12T18:32:38Z</dcterms:created>
  <dcterms:modified xsi:type="dcterms:W3CDTF">2021-02-22T18:31:05Z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0x010100D2156448A857884B8DB7017972FA4A19</vt:lpwstr>
  </property>
</Properties>
</file>